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96857-12D0-44C2-8E8C-CA0D29CB995D}" type="datetimeFigureOut">
              <a:rPr lang="nl-NL" smtClean="0"/>
              <a:pPr/>
              <a:t>4-4-2013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8954-FF8D-42F6-AD72-BF46FD8648F3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3886200" cy="1470025"/>
          </a:xfrm>
        </p:spPr>
        <p:txBody>
          <a:bodyPr/>
          <a:lstStyle/>
          <a:p>
            <a:r>
              <a:rPr lang="nl-NL" b="1" dirty="0" smtClean="0"/>
              <a:t>Leskaart 2: Spierballen</a:t>
            </a:r>
            <a:endParaRPr lang="nl-NL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00400" cy="1752600"/>
          </a:xfrm>
        </p:spPr>
        <p:txBody>
          <a:bodyPr>
            <a:normAutofit fontScale="70000" lnSpcReduction="20000"/>
          </a:bodyPr>
          <a:lstStyle/>
          <a:p>
            <a:r>
              <a:rPr lang="nl-NL" dirty="0" smtClean="0"/>
              <a:t>Willekeurige spieren, onwillekeurige spieren, de opbouw van een spier, </a:t>
            </a:r>
            <a:r>
              <a:rPr lang="nl-NL" dirty="0" smtClean="0"/>
              <a:t>verbranding, agonisten, antagonisten</a:t>
            </a:r>
            <a:endParaRPr lang="nl-NL" dirty="0"/>
          </a:p>
        </p:txBody>
      </p:sp>
      <p:pic>
        <p:nvPicPr>
          <p:cNvPr id="6" name="Picture 4" descr="http://fit4lessamsterdam.files.wordpress.com/2012/09/musclemanrunning-1024x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564904"/>
            <a:ext cx="4283968" cy="3401237"/>
          </a:xfrm>
          <a:prstGeom prst="rect">
            <a:avLst/>
          </a:prstGeom>
          <a:noFill/>
        </p:spPr>
      </p:pic>
      <p:pic>
        <p:nvPicPr>
          <p:cNvPr id="7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60648"/>
            <a:ext cx="1639813" cy="2063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nl-NL" dirty="0" smtClean="0"/>
              <a:t>3. Noem een ander woord voor</a:t>
            </a:r>
          </a:p>
          <a:p>
            <a:pPr marL="514350" indent="-514350">
              <a:buNone/>
            </a:pPr>
            <a:r>
              <a:rPr lang="nl-NL" dirty="0" smtClean="0"/>
              <a:t>	</a:t>
            </a:r>
            <a:r>
              <a:rPr lang="nl-NL" b="1" u="sng" dirty="0" smtClean="0"/>
              <a:t>b</a:t>
            </a:r>
            <a:r>
              <a:rPr lang="nl-NL" dirty="0" smtClean="0"/>
              <a:t>iceps?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armbuigspier</a:t>
            </a:r>
            <a:endParaRPr lang="nl-NL" dirty="0" smtClean="0"/>
          </a:p>
          <a:p>
            <a:pPr marL="514350" indent="-514350">
              <a:buNone/>
            </a:pPr>
            <a:r>
              <a:rPr lang="nl-NL" dirty="0" smtClean="0"/>
              <a:t>4. Wat is het verschil tussen </a:t>
            </a:r>
            <a:r>
              <a:rPr lang="nl-NL" b="1" dirty="0" smtClean="0"/>
              <a:t>agonisten</a:t>
            </a:r>
            <a:r>
              <a:rPr lang="nl-NL" dirty="0" smtClean="0"/>
              <a:t> en </a:t>
            </a:r>
            <a:r>
              <a:rPr lang="nl-NL" b="1" dirty="0" smtClean="0"/>
              <a:t>antagonisten</a:t>
            </a:r>
            <a:r>
              <a:rPr lang="nl-NL" dirty="0" smtClean="0"/>
              <a:t>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Agonisten zijn spier die elkaars werking versterken. Antagonisten zijn spieren die een tegenovergestelde beweging uitvoeren.</a:t>
            </a:r>
            <a:endParaRPr lang="nl-NL" dirty="0" smtClean="0"/>
          </a:p>
          <a:p>
            <a:pPr marL="514350" indent="-514350">
              <a:buNone/>
            </a:pPr>
            <a:r>
              <a:rPr lang="nl-NL" dirty="0" smtClean="0"/>
              <a:t>5. Welke vorm heeft een aangespannen spier?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Dik en kort</a:t>
            </a:r>
            <a:endParaRPr lang="nl-NL" dirty="0" smtClean="0"/>
          </a:p>
          <a:p>
            <a:pPr marL="514350" indent="-514350">
              <a:buNone/>
            </a:pPr>
            <a:r>
              <a:rPr lang="nl-NL" dirty="0" smtClean="0"/>
              <a:t>6. Welke spieren in de afbeelding </a:t>
            </a:r>
          </a:p>
          <a:p>
            <a:pPr marL="514350" indent="-514350">
              <a:buNone/>
            </a:pPr>
            <a:r>
              <a:rPr lang="nl-NL" dirty="0" smtClean="0"/>
              <a:t>	hierboven zijn ontspannen?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Afb. A = triceps, Afb. B = biceps</a:t>
            </a:r>
            <a:endParaRPr lang="nl-NL" dirty="0" smtClean="0"/>
          </a:p>
          <a:p>
            <a:pPr marL="514350" indent="-514350">
              <a:buNone/>
            </a:pPr>
            <a:r>
              <a:rPr lang="nl-NL" dirty="0" smtClean="0"/>
              <a:t>	Waaraan kun je dat zien?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Deze spieren zijn dun en lang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6632"/>
            <a:ext cx="1872208" cy="240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nl-NL" dirty="0" smtClean="0"/>
              <a:t>In iedere cel vindt </a:t>
            </a:r>
            <a:r>
              <a:rPr lang="nl-NL" b="1" dirty="0" smtClean="0"/>
              <a:t>verbranding</a:t>
            </a:r>
            <a:r>
              <a:rPr lang="nl-NL" dirty="0" smtClean="0"/>
              <a:t> plaats.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7. Wat gebeurt er met een cel als er geen verbranding plaats vindt? </a:t>
            </a:r>
          </a:p>
          <a:p>
            <a:pPr>
              <a:buNone/>
            </a:pP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	Zodra er geen verbranding plaatsvindt in een cel gaat de cel dood.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8. Welke 2 stoffen heeft een cel nodig voor verbranding?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Glucose en zuurstof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9. Welke 3 stoffen ontstaan tijdens dit proces?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Water, koolstofdioxide en energie (energie kan zich op verschillende manieren uiten; warmte, beweging).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3074" name="Picture 2" descr="http://www.katimo.nl/site/images/stories/gift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132856"/>
            <a:ext cx="1540593" cy="187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nl-NL" sz="2800" dirty="0" smtClean="0">
              <a:sym typeface="Wingdings 3"/>
            </a:endParaRPr>
          </a:p>
          <a:p>
            <a:pPr marL="514350" indent="-514350">
              <a:buNone/>
            </a:pPr>
            <a:r>
              <a:rPr lang="nl-NL" sz="2800" dirty="0" smtClean="0">
                <a:sym typeface="Wingdings 3"/>
              </a:rPr>
              <a:t> </a:t>
            </a:r>
          </a:p>
          <a:p>
            <a:pPr marL="514350" indent="-514350">
              <a:buNone/>
            </a:pPr>
            <a:r>
              <a:rPr lang="nl-NL" sz="2800" dirty="0" smtClean="0">
                <a:sym typeface="Wingdings 3"/>
              </a:rPr>
              <a:t>10. Hoe komt je lichaam aan glucose?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 3"/>
              </a:rPr>
              <a:t> Via je voeding. In de dunne darm wordt glucose in je bloed opgenomen. Via het bloed komt glucose bij iedere lichaamscel.</a:t>
            </a:r>
            <a:endParaRPr lang="nl-NL" sz="2800" dirty="0" smtClean="0">
              <a:sym typeface="Wingdings 3"/>
            </a:endParaRPr>
          </a:p>
          <a:p>
            <a:pPr marL="514350" indent="-514350">
              <a:buNone/>
            </a:pPr>
            <a:r>
              <a:rPr lang="nl-NL" sz="2800" dirty="0" smtClean="0">
                <a:sym typeface="Wingdings 3"/>
              </a:rPr>
              <a:t>11. Hoe komt je lichaam aan zuurstof?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 3"/>
              </a:rPr>
              <a:t>In de longen wordt zuurstof in je bloed opgenomen. Via het bloed komt zuurstof bij iedere lichaamscel.</a:t>
            </a:r>
            <a:endParaRPr lang="nl-NL" sz="2800" dirty="0" smtClean="0">
              <a:sym typeface="Wingdings 3"/>
            </a:endParaRPr>
          </a:p>
          <a:p>
            <a:pPr marL="514350" indent="-514350">
              <a:buNone/>
            </a:pPr>
            <a:endParaRPr lang="nl-NL" sz="2800" dirty="0" smtClean="0">
              <a:sym typeface="Wingdings 3"/>
            </a:endParaRPr>
          </a:p>
          <a:p>
            <a:pPr marL="514350" indent="-514350">
              <a:buNone/>
            </a:pPr>
            <a:endParaRPr lang="nl-NL" sz="2800" dirty="0" smtClean="0">
              <a:sym typeface="Wingdings 3"/>
            </a:endParaRPr>
          </a:p>
          <a:p>
            <a:pPr>
              <a:buNone/>
            </a:pPr>
            <a:endParaRPr lang="nl-NL" sz="2000" dirty="0" smtClean="0">
              <a:sym typeface="Wingdings 3"/>
            </a:endParaRPr>
          </a:p>
          <a:p>
            <a:pPr marL="457200" indent="-457200">
              <a:buNone/>
            </a:pPr>
            <a:endParaRPr lang="nl-NL" sz="2000" dirty="0"/>
          </a:p>
        </p:txBody>
      </p:sp>
      <p:pic>
        <p:nvPicPr>
          <p:cNvPr id="2050" name="Picture 2" descr="http://www.biologiesite.nl/th1kl2_bestanden/verte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19383"/>
            <a:ext cx="1512168" cy="1975900"/>
          </a:xfrm>
          <a:prstGeom prst="rect">
            <a:avLst/>
          </a:prstGeom>
          <a:noFill/>
        </p:spPr>
      </p:pic>
      <p:pic>
        <p:nvPicPr>
          <p:cNvPr id="2052" name="Picture 4" descr="http://www.nadiaenmerijn.nl/wp-content/uploads/2012/08/et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25144"/>
            <a:ext cx="1344273" cy="2011181"/>
          </a:xfrm>
          <a:prstGeom prst="rect">
            <a:avLst/>
          </a:prstGeom>
          <a:noFill/>
        </p:spPr>
      </p:pic>
      <p:pic>
        <p:nvPicPr>
          <p:cNvPr id="2054" name="Picture 6" descr="http://www.vooraltijdweg.nl/wp-content/uploads/2012/12/22-Bibber-en-Spookie-ademen-uit-NIEUW-Naar-links-200p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725144"/>
            <a:ext cx="1738254" cy="199030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9552" y="1268760"/>
            <a:ext cx="80648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sz="2400" dirty="0" smtClean="0"/>
              <a:t>Verbrandingsschema:</a:t>
            </a:r>
          </a:p>
          <a:p>
            <a:pPr>
              <a:buNone/>
            </a:pPr>
            <a:r>
              <a:rPr lang="nl-NL" sz="2400" dirty="0" smtClean="0"/>
              <a:t>Glucose + Zuurstof </a:t>
            </a:r>
            <a:r>
              <a:rPr lang="nl-NL" sz="2400" dirty="0" smtClean="0">
                <a:sym typeface="Wingdings 3"/>
              </a:rPr>
              <a:t> Water + Koolstofdioxide + Energie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Naarmate je </a:t>
            </a:r>
            <a:r>
              <a:rPr lang="nl-NL" b="1" dirty="0" smtClean="0"/>
              <a:t>meer beweegt </a:t>
            </a:r>
            <a:r>
              <a:rPr lang="nl-NL" dirty="0" smtClean="0"/>
              <a:t>vindt er in je lichaam </a:t>
            </a:r>
            <a:r>
              <a:rPr lang="nl-NL" b="1" dirty="0" smtClean="0"/>
              <a:t>meer verbranding </a:t>
            </a:r>
            <a:r>
              <a:rPr lang="nl-NL" dirty="0" smtClean="0"/>
              <a:t>plaats.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12. Wat gebeurt er met je hartslag?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 hartslag gaat omhoog. In de cellen vindt meer verbranding plaats. Er is dan ook meer vraag naar glucose en zuurstof. Via het bloed komen deze stoffen bij je cellen terecht.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13. Wat gebeurt er met je ademhaling?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Je ademhaling gaat ook omhoog.</a:t>
            </a: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pic>
        <p:nvPicPr>
          <p:cNvPr id="23554" name="Picture 2" descr="http://4.bp.blogspot.com/-KLTZjewClHQ/T1XZKwH2yRI/AAAAAAAAAcg/j2j60_9jm-U/s1600/hardlop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225603"/>
            <a:ext cx="4392488" cy="1456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Willekeurige en onwillekeurige spieren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In je lichaam onderscheiden we twee soorten spieren:</a:t>
            </a:r>
          </a:p>
          <a:p>
            <a:pPr>
              <a:buNone/>
            </a:pPr>
            <a:endParaRPr lang="nl-NL" dirty="0" smtClean="0"/>
          </a:p>
          <a:p>
            <a:r>
              <a:rPr lang="nl-NL" b="1" dirty="0" smtClean="0"/>
              <a:t>Willekeurige spieren; </a:t>
            </a:r>
            <a:r>
              <a:rPr lang="nl-NL" sz="2000" dirty="0" smtClean="0"/>
              <a:t>deze spieren kun je bewust aansturen (bijv. Biceps).</a:t>
            </a:r>
          </a:p>
          <a:p>
            <a:r>
              <a:rPr lang="nl-NL" b="1" dirty="0" smtClean="0"/>
              <a:t>Onwillekeurige spieren; </a:t>
            </a:r>
            <a:r>
              <a:rPr lang="nl-NL" sz="2000" dirty="0" smtClean="0"/>
              <a:t>deze spieren bewegen automatisch en kun je niet aansturen (bijv. Hartspier, spieren in je spijsverteringskanaal).</a:t>
            </a:r>
            <a:endParaRPr lang="nl-NL" sz="2000" dirty="0"/>
          </a:p>
        </p:txBody>
      </p:sp>
      <p:pic>
        <p:nvPicPr>
          <p:cNvPr id="16386" name="Picture 2" descr="http://i210.photobucket.com/albums/bb77/colafles_bucket/Biologie%20wiki%20roc/1.jpg?t=1267523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57192"/>
            <a:ext cx="1423290" cy="1558306"/>
          </a:xfrm>
          <a:prstGeom prst="rect">
            <a:avLst/>
          </a:prstGeom>
          <a:noFill/>
        </p:spPr>
      </p:pic>
      <p:pic>
        <p:nvPicPr>
          <p:cNvPr id="16388" name="Picture 4" descr="http://www.hartvoorschool.nl/har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1345760" cy="1556792"/>
          </a:xfrm>
          <a:prstGeom prst="rect">
            <a:avLst/>
          </a:prstGeom>
          <a:noFill/>
        </p:spPr>
      </p:pic>
      <p:pic>
        <p:nvPicPr>
          <p:cNvPr id="16390" name="Picture 6" descr="http://0.static.wix.com/media/dbd157_7eb2fbca7df04497509e7402c4657ff4.gif_5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911823"/>
            <a:ext cx="935662" cy="1946177"/>
          </a:xfrm>
          <a:prstGeom prst="rect">
            <a:avLst/>
          </a:prstGeom>
          <a:noFill/>
        </p:spPr>
      </p:pic>
      <p:pic>
        <p:nvPicPr>
          <p:cNvPr id="8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bouw van een spier</a:t>
            </a:r>
            <a:endParaRPr lang="nl-NL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Een </a:t>
            </a:r>
            <a:r>
              <a:rPr lang="nl-NL" b="1" dirty="0" smtClean="0"/>
              <a:t>pees</a:t>
            </a:r>
            <a:r>
              <a:rPr lang="nl-NL" dirty="0" smtClean="0"/>
              <a:t> is een taai, stevig, niet beweeglijk vlies.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De plaats waar een spier aan een bot vast zit wordt de </a:t>
            </a:r>
            <a:r>
              <a:rPr lang="nl-NL" b="1" dirty="0" smtClean="0"/>
              <a:t>aanhechtingsplaats</a:t>
            </a:r>
            <a:r>
              <a:rPr lang="nl-NL" dirty="0" smtClean="0"/>
              <a:t> genoemd.</a:t>
            </a:r>
            <a:endParaRPr lang="nl-N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7100" t="22320" r="21701" b="23681"/>
          <a:stretch>
            <a:fillRect/>
          </a:stretch>
        </p:blipFill>
        <p:spPr bwMode="auto">
          <a:xfrm>
            <a:off x="1403648" y="1340768"/>
            <a:ext cx="626757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bouw van een spier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7100" t="23040" r="21701" b="23681"/>
          <a:stretch>
            <a:fillRect/>
          </a:stretch>
        </p:blipFill>
        <p:spPr bwMode="auto">
          <a:xfrm>
            <a:off x="323528" y="1484784"/>
            <a:ext cx="8568952" cy="466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De bouw van een spier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7100" t="22594" r="19451" b="22961"/>
          <a:stretch>
            <a:fillRect/>
          </a:stretch>
        </p:blipFill>
        <p:spPr bwMode="auto">
          <a:xfrm>
            <a:off x="323528" y="1556792"/>
            <a:ext cx="8568952" cy="45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  <p:pic>
        <p:nvPicPr>
          <p:cNvPr id="19460" name="Picture 4" descr="http://www.berkelbike.nl/wp-content/uploads/Spiervezels-voor-na-stimulatie.jpg"/>
          <p:cNvPicPr>
            <a:picLocks noChangeAspect="1" noChangeArrowheads="1"/>
          </p:cNvPicPr>
          <p:nvPr/>
        </p:nvPicPr>
        <p:blipFill>
          <a:blip r:embed="rId4" cstate="print"/>
          <a:srcRect l="49845" t="24412" b="50388"/>
          <a:stretch>
            <a:fillRect/>
          </a:stretch>
        </p:blipFill>
        <p:spPr bwMode="auto">
          <a:xfrm>
            <a:off x="7164288" y="5301208"/>
            <a:ext cx="1728192" cy="13086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Werking spier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Als de spiervezels in een spier zich samentrekken wordt de spier </a:t>
            </a:r>
            <a:r>
              <a:rPr lang="nl-NL" b="1" dirty="0" smtClean="0"/>
              <a:t>dik</a:t>
            </a:r>
            <a:r>
              <a:rPr lang="nl-NL" dirty="0" smtClean="0"/>
              <a:t> en </a:t>
            </a:r>
            <a:r>
              <a:rPr lang="nl-NL" b="1" dirty="0" smtClean="0"/>
              <a:t>kort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Als de spiervezels in een spier zich ontspannen wordt de spier </a:t>
            </a:r>
            <a:r>
              <a:rPr lang="nl-NL" b="1" dirty="0" smtClean="0"/>
              <a:t>dun</a:t>
            </a:r>
            <a:r>
              <a:rPr lang="nl-NL" dirty="0" smtClean="0"/>
              <a:t> en </a:t>
            </a:r>
            <a:r>
              <a:rPr lang="nl-NL" b="1" dirty="0" smtClean="0"/>
              <a:t>lang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5" name="Rectangle 4"/>
          <p:cNvSpPr/>
          <p:nvPr/>
        </p:nvSpPr>
        <p:spPr>
          <a:xfrm>
            <a:off x="323528" y="5445224"/>
            <a:ext cx="6264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dirty="0" smtClean="0"/>
              <a:t>Bekijk de afbeelding hiernaast. </a:t>
            </a:r>
          </a:p>
          <a:p>
            <a:pPr>
              <a:buNone/>
            </a:pPr>
            <a:r>
              <a:rPr lang="nl-NL" dirty="0" smtClean="0"/>
              <a:t>Welke spier is aangespannen? </a:t>
            </a:r>
            <a:r>
              <a:rPr lang="nl-N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Afb. A = biceps – afb. B = triceps</a:t>
            </a:r>
            <a:r>
              <a:rPr lang="nl-NL" dirty="0" smtClean="0"/>
              <a:t>  </a:t>
            </a:r>
          </a:p>
          <a:p>
            <a:pPr>
              <a:buNone/>
            </a:pPr>
            <a:r>
              <a:rPr lang="nl-NL" dirty="0" smtClean="0"/>
              <a:t>Welke ontspannen? </a:t>
            </a:r>
            <a:r>
              <a:rPr lang="nl-NL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Afb. A = triceps – afb. B = biceps</a:t>
            </a:r>
            <a:endParaRPr lang="nl-NL" dirty="0"/>
          </a:p>
        </p:txBody>
      </p:sp>
      <p:pic>
        <p:nvPicPr>
          <p:cNvPr id="6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789040"/>
            <a:ext cx="2257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Antagonisten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Antagonisten zijn spieren met een </a:t>
            </a:r>
            <a:r>
              <a:rPr lang="nl-NL" b="1" dirty="0" smtClean="0"/>
              <a:t>tegenovergestelde </a:t>
            </a:r>
            <a:r>
              <a:rPr lang="nl-NL" dirty="0" smtClean="0"/>
              <a:t>werking.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Voorbeeld: Biceps – Triceps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u="sng" dirty="0" smtClean="0"/>
              <a:t>B</a:t>
            </a:r>
            <a:r>
              <a:rPr lang="nl-NL" dirty="0" smtClean="0"/>
              <a:t>iceps = arm</a:t>
            </a:r>
            <a:r>
              <a:rPr lang="nl-NL" u="sng" dirty="0" smtClean="0"/>
              <a:t>b</a:t>
            </a:r>
            <a:r>
              <a:rPr lang="nl-NL" dirty="0" smtClean="0"/>
              <a:t>uigspier</a:t>
            </a:r>
          </a:p>
          <a:p>
            <a:pPr>
              <a:buNone/>
            </a:pPr>
            <a:r>
              <a:rPr lang="nl-NL" u="sng" dirty="0" smtClean="0"/>
              <a:t>Tr</a:t>
            </a:r>
            <a:r>
              <a:rPr lang="nl-NL" dirty="0" smtClean="0"/>
              <a:t>iceps = arms</a:t>
            </a:r>
            <a:r>
              <a:rPr lang="nl-NL" u="sng" dirty="0" smtClean="0"/>
              <a:t>tr</a:t>
            </a:r>
            <a:r>
              <a:rPr lang="nl-NL" dirty="0" smtClean="0"/>
              <a:t>ekspier</a:t>
            </a:r>
            <a:endParaRPr lang="nl-NL" dirty="0"/>
          </a:p>
        </p:txBody>
      </p:sp>
      <p:pic>
        <p:nvPicPr>
          <p:cNvPr id="21506" name="Picture 2" descr="http://biologiepagina.nl/Images/bic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396355"/>
            <a:ext cx="2659385" cy="3875824"/>
          </a:xfrm>
          <a:prstGeom prst="rect">
            <a:avLst/>
          </a:prstGeom>
          <a:noFill/>
        </p:spPr>
      </p:pic>
      <p:pic>
        <p:nvPicPr>
          <p:cNvPr id="5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Agonisten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dirty="0" smtClean="0"/>
              <a:t>Agonisten zijn spieren die elkaars werking </a:t>
            </a:r>
            <a:r>
              <a:rPr lang="nl-NL" b="1" dirty="0" smtClean="0"/>
              <a:t>versterken</a:t>
            </a:r>
            <a:r>
              <a:rPr lang="nl-NL" dirty="0" smtClean="0"/>
              <a:t>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Voorbeeld: Biceps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De biceps bestaat uit twee spieren die tegelijkertijd samentrekken als je je arm buigt.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4" name="Picture 2" descr="http://1.bp.blogspot.com/_rC5fbxgkbOY/S2TPM_TT6UI/AAAAAAAAACU/k4XXeUFUDyU/S220/spierbal+lastig+te+meten+spor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60648"/>
            <a:ext cx="847725" cy="1066801"/>
          </a:xfrm>
          <a:prstGeom prst="rect">
            <a:avLst/>
          </a:prstGeom>
          <a:noFill/>
        </p:spPr>
      </p:pic>
      <p:pic>
        <p:nvPicPr>
          <p:cNvPr id="22530" name="Picture 2" descr="http://davidlasnier.com/wp-content/uploads/2010/09/bic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348880"/>
            <a:ext cx="2421636" cy="265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Herhaling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je lichaam onderscheiden we twee soorten spieren. Welke?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Willekeurige en onwillekeurige spieren</a:t>
            </a:r>
            <a:endParaRPr lang="nl-NL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Waar is de hartspier een voorbeeld van?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Onwillekeurige spier. De hartspier kun je niet bewust aansturen.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Waar is de triceps een voorbeeld van? </a:t>
            </a:r>
            <a:r>
              <a:rPr lang="nl-NL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Een willekeurige spier. Deze spier kun je bewust bewegen.</a:t>
            </a: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pic>
        <p:nvPicPr>
          <p:cNvPr id="16388" name="Picture 4" descr="http://www.hartvoorschool.nl/h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39675"/>
            <a:ext cx="1872208" cy="2165794"/>
          </a:xfrm>
          <a:prstGeom prst="rect">
            <a:avLst/>
          </a:prstGeom>
          <a:noFill/>
        </p:spPr>
      </p:pic>
      <p:pic>
        <p:nvPicPr>
          <p:cNvPr id="8194" name="Picture 2" descr="http://biologiepagina.nl/Images/bice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81128"/>
            <a:ext cx="1432834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458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Leskaart 2: Spierballen</vt:lpstr>
      <vt:lpstr>Willekeurige en onwillekeurige spieren</vt:lpstr>
      <vt:lpstr>De bouw van een spier</vt:lpstr>
      <vt:lpstr>De bouw van een spier</vt:lpstr>
      <vt:lpstr>De bouw van een spier</vt:lpstr>
      <vt:lpstr>Werking spier</vt:lpstr>
      <vt:lpstr>Antagonisten</vt:lpstr>
      <vt:lpstr>Agonisten</vt:lpstr>
      <vt:lpstr>Herhaling</vt:lpstr>
      <vt:lpstr>Herhaling</vt:lpstr>
      <vt:lpstr>Herhaling</vt:lpstr>
      <vt:lpstr>Herhaling</vt:lpstr>
      <vt:lpstr>Herhaling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Inhoud les</dc:title>
  <dc:creator>hpuser</dc:creator>
  <cp:lastModifiedBy>hpuser</cp:lastModifiedBy>
  <cp:revision>9</cp:revision>
  <dcterms:created xsi:type="dcterms:W3CDTF">2013-03-28T08:50:15Z</dcterms:created>
  <dcterms:modified xsi:type="dcterms:W3CDTF">2013-04-04T15:05:12Z</dcterms:modified>
</cp:coreProperties>
</file>